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30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736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98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34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24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97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91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124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115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752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59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AE26C96-4776-4A32-8AEC-461A26ADE392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9EDE225-08DA-4293-939D-F09F97DBFCC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7323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hyperlink" Target="https://www.kaggle.com/datasets/mirichoi0218/insurance?resource=download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09-15DE-D341-2601-38CC4B13D3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Predicting Medical Insurance Charges using Linear Regression and Random Forest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B7B2F0-85C6-D962-B5B4-A3650974FA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Grishma Vemireddy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F00E7CAB-61A6-4C86-868A-2D5B3778DD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42852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3"/>
    </mc:Choice>
    <mc:Fallback>
      <p:transition spd="slow" advTm="9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50084-4309-F017-AB6B-81AC5F594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5C277-6516-2D49-85FB-68D0D7F62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statement: </a:t>
            </a:r>
          </a:p>
          <a:p>
            <a:r>
              <a:rPr lang="en-US" dirty="0"/>
              <a:t>Predict a person’s medical insurance charges based on their demographic data and lifestyle.</a:t>
            </a:r>
          </a:p>
          <a:p>
            <a:endParaRPr lang="en-US" dirty="0"/>
          </a:p>
          <a:p>
            <a:r>
              <a:rPr lang="en-US" dirty="0"/>
              <a:t>Purpose: </a:t>
            </a:r>
          </a:p>
          <a:p>
            <a:r>
              <a:rPr lang="en-US" dirty="0"/>
              <a:t>It supports risk assessment and customer profiling.</a:t>
            </a:r>
          </a:p>
          <a:p>
            <a:r>
              <a:rPr lang="en-US" dirty="0"/>
              <a:t>Helps understand how insurance companies estimate premiums.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3333800B-81A6-B4A7-B783-70B071AAA1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46384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69"/>
    </mc:Choice>
    <mc:Fallback>
      <p:transition spd="slow" advTm="34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2ABB703-2B0E-4C3B-B4A2-F3973548E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1DC38-058D-7B0C-7A3E-F829A329B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en-US" dirty="0"/>
              <a:t>Dataset 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C7E793-40AA-74CA-1548-A97D2FE9F3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192" y="1277039"/>
            <a:ext cx="5451627" cy="398388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21570E-E159-49A6-9891-FA397B7A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5A675-E3D7-A580-BB18-6C80DC4219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198914"/>
            <a:ext cx="5127172" cy="3670180"/>
          </a:xfrm>
        </p:spPr>
        <p:txBody>
          <a:bodyPr>
            <a:normAutofit/>
          </a:bodyPr>
          <a:lstStyle/>
          <a:p>
            <a:r>
              <a:rPr lang="en-US" b="1" dirty="0"/>
              <a:t>Source</a:t>
            </a:r>
            <a:r>
              <a:rPr lang="en-US" dirty="0"/>
              <a:t>: Kaggle (</a:t>
            </a:r>
            <a:r>
              <a:rPr lang="en-US" dirty="0">
                <a:hlinkClick r:id="rId5"/>
              </a:rPr>
              <a:t>Medical Cost Personal Datasets</a:t>
            </a:r>
            <a:r>
              <a:rPr lang="en-US" dirty="0"/>
              <a:t>)</a:t>
            </a:r>
          </a:p>
          <a:p>
            <a:r>
              <a:rPr lang="en-US" dirty="0"/>
              <a:t>Data description:</a:t>
            </a:r>
          </a:p>
          <a:p>
            <a:r>
              <a:rPr lang="en-US" dirty="0"/>
              <a:t>1,338 total observation</a:t>
            </a:r>
          </a:p>
          <a:p>
            <a:r>
              <a:rPr lang="en-US" dirty="0"/>
              <a:t>No missing values</a:t>
            </a:r>
          </a:p>
          <a:p>
            <a:r>
              <a:rPr lang="en-US" dirty="0"/>
              <a:t>7 features: </a:t>
            </a:r>
          </a:p>
          <a:p>
            <a:r>
              <a:rPr lang="en-US" dirty="0"/>
              <a:t>age, sex, </a:t>
            </a:r>
            <a:r>
              <a:rPr lang="en-US" dirty="0" err="1"/>
              <a:t>bmi</a:t>
            </a:r>
            <a:r>
              <a:rPr lang="en-US" dirty="0"/>
              <a:t>, children, smoker, region, charges (target variable).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5DA498-D9A2-4DA9-B9DA-B3776E08C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A73093-4B9D-420D-B17E-52293703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A6AEC0EC-093A-606C-3B80-9DB3F92BC8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4438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630"/>
    </mc:Choice>
    <mc:Fallback>
      <p:transition spd="slow" advTm="796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44A55-A845-AEB0-A516-AC4917C00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88997"/>
            <a:ext cx="10058400" cy="1450757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6BAFCD-B7DA-5E7B-50AB-85E928F3DA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225" y="2853441"/>
            <a:ext cx="5455948" cy="38933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0A0D4F-D638-3986-2399-39CB7279F8FD}"/>
              </a:ext>
            </a:extLst>
          </p:cNvPr>
          <p:cNvSpPr txBox="1"/>
          <p:nvPr/>
        </p:nvSpPr>
        <p:spPr>
          <a:xfrm>
            <a:off x="1090482" y="1972235"/>
            <a:ext cx="6170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First  performed data cleaning and data exploration, scaled the data, then split data to train and test models.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81AC3B-4C39-B427-0F5C-BE6EF95E11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9205" y="4587263"/>
            <a:ext cx="5645570" cy="1153211"/>
          </a:xfrm>
          <a:prstGeom prst="rect">
            <a:avLst/>
          </a:prstGeom>
        </p:spPr>
      </p:pic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461B822-F1A5-D59C-0AAB-FF71F8724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8A1BACF-2CC9-D2A5-8EDD-94EAC66527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9907" y="209764"/>
            <a:ext cx="4274868" cy="4121945"/>
          </a:xfrm>
          <a:prstGeom prst="rect">
            <a:avLst/>
          </a:prstGeom>
        </p:spPr>
      </p:pic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85D863C5-874E-531B-67AB-57F06AEBC6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32296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833"/>
    </mc:Choice>
    <mc:Fallback>
      <p:transition spd="slow" advTm="128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DCC9-22E3-CA80-45A0-24CE7B17E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921F-9DBF-E7B2-E5D5-81F1429FC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27" y="1737360"/>
            <a:ext cx="10486373" cy="5120640"/>
          </a:xfrm>
        </p:spPr>
        <p:txBody>
          <a:bodyPr>
            <a:normAutofit/>
          </a:bodyPr>
          <a:lstStyle/>
          <a:p>
            <a:r>
              <a:rPr lang="en-US" dirty="0"/>
              <a:t>Two regression models:</a:t>
            </a:r>
          </a:p>
          <a:p>
            <a:r>
              <a:rPr lang="en-US" dirty="0"/>
              <a:t>1. Linear regression</a:t>
            </a:r>
          </a:p>
          <a:p>
            <a:r>
              <a:rPr lang="en-US" dirty="0"/>
              <a:t>Implemented a basic model to predict charges.</a:t>
            </a:r>
          </a:p>
          <a:p>
            <a:r>
              <a:rPr lang="en-US" dirty="0"/>
              <a:t>2. Random Forest</a:t>
            </a:r>
          </a:p>
          <a:p>
            <a:r>
              <a:rPr lang="en-US" dirty="0"/>
              <a:t>I initially passed in parameters of</a:t>
            </a:r>
          </a:p>
          <a:p>
            <a:r>
              <a:rPr lang="en-US" dirty="0" err="1"/>
              <a:t>n_estimaors</a:t>
            </a:r>
            <a:r>
              <a:rPr lang="en-US" dirty="0"/>
              <a:t>=100</a:t>
            </a:r>
          </a:p>
          <a:p>
            <a:r>
              <a:rPr lang="en-US" dirty="0" err="1"/>
              <a:t>max_depth</a:t>
            </a:r>
            <a:r>
              <a:rPr lang="en-US" dirty="0"/>
              <a:t>=10</a:t>
            </a:r>
          </a:p>
          <a:p>
            <a:r>
              <a:rPr lang="en-US" dirty="0"/>
              <a:t>Then tuned and tested the model with different parameter values to see any performance improvement </a:t>
            </a:r>
          </a:p>
          <a:p>
            <a:r>
              <a:rPr lang="en-US" dirty="0" err="1"/>
              <a:t>n_estimaors</a:t>
            </a:r>
            <a:r>
              <a:rPr lang="en-US" dirty="0"/>
              <a:t>=300</a:t>
            </a:r>
          </a:p>
          <a:p>
            <a:r>
              <a:rPr lang="en-US" dirty="0" err="1"/>
              <a:t>max_depth</a:t>
            </a:r>
            <a:r>
              <a:rPr lang="en-US" dirty="0"/>
              <a:t>=20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B12ABA-04BE-A43D-61C0-48E3F6A4E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339" y="2076833"/>
            <a:ext cx="2181529" cy="12670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9E216B-EA69-C65C-A71C-730E551AD5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9977" y="3569829"/>
            <a:ext cx="6220693" cy="1371791"/>
          </a:xfrm>
          <a:prstGeom prst="rect">
            <a:avLst/>
          </a:prstGeom>
        </p:spPr>
      </p:pic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DD5FB201-4B12-A9B1-E166-94E854D429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55296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974"/>
    </mc:Choice>
    <mc:Fallback>
      <p:transition spd="slow" advTm="132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B557D-6415-2956-658A-4EC8A4E93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Visualization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A73DA87-1DF0-4628-00A4-D8FCB7024F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096963" y="2877676"/>
            <a:ext cx="4938712" cy="2788574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AC501EF1-70C5-50CD-CF97-64CE94A63C7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6218555" y="2877676"/>
            <a:ext cx="4937125" cy="2692299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0B8727-3EA4-118C-1332-B9AB120CF7AD}"/>
              </a:ext>
            </a:extLst>
          </p:cNvPr>
          <p:cNvSpPr txBox="1"/>
          <p:nvPr/>
        </p:nvSpPr>
        <p:spPr>
          <a:xfrm>
            <a:off x="1097280" y="1846052"/>
            <a:ext cx="4876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Linear Regression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4554CD-0344-7FC9-2560-0DEEA17A0C21}"/>
              </a:ext>
            </a:extLst>
          </p:cNvPr>
          <p:cNvSpPr txBox="1"/>
          <p:nvPr/>
        </p:nvSpPr>
        <p:spPr>
          <a:xfrm>
            <a:off x="6217920" y="1846052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Forest</a:t>
            </a:r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519967F8-CD71-3B20-D730-6517D410FA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09707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707"/>
    </mc:Choice>
    <mc:Fallback>
      <p:transition spd="slow" advTm="118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792525-E73F-F3F0-EB84-97399C690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n-US" dirty="0"/>
              <a:t>Conclusion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D17071-235A-C60F-9103-AA60FB6FF0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1975785"/>
            <a:ext cx="6909801" cy="2642997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A3141656-2BA0-F5BC-3528-F022D75AB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4"/>
            <a:ext cx="3690257" cy="367018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Overall, the random forest regression model provided with the best predictions performance with high r-squared score and lower RMSE compare with the linear regression model.</a:t>
            </a:r>
          </a:p>
          <a:p>
            <a:endParaRPr lang="en-US" dirty="0"/>
          </a:p>
          <a:p>
            <a:r>
              <a:rPr lang="en-US" dirty="0"/>
              <a:t>While the Linear Regression model gives a good baseline, the Random Forest model is much more effective at capturing complex relationships within the data.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4D980E6-3962-4CC2-6EB2-9BED172CDB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07767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327"/>
    </mc:Choice>
    <mc:Fallback>
      <p:transition spd="slow" advTm="47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FEB86-8168-1ACC-88DD-B248EE5E6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0576990-FBC5-0A4F-9814-01086F725D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29859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7"/>
    </mc:Choice>
    <mc:Fallback>
      <p:transition spd="slow" advTm="21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146</TotalTime>
  <Words>237</Words>
  <Application>Microsoft Office PowerPoint</Application>
  <PresentationFormat>Widescreen</PresentationFormat>
  <Paragraphs>37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Retrospect</vt:lpstr>
      <vt:lpstr>Predicting Medical Insurance Charges using Linear Regression and Random Forest </vt:lpstr>
      <vt:lpstr>Introduction</vt:lpstr>
      <vt:lpstr>Dataset Overview</vt:lpstr>
      <vt:lpstr>Methodology</vt:lpstr>
      <vt:lpstr>Methodology</vt:lpstr>
      <vt:lpstr>Results and Visualization</vt:lpstr>
      <vt:lpstr>Conclusion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Grishma 荷花</dc:creator>
  <cp:lastModifiedBy>Grishma 荷花</cp:lastModifiedBy>
  <cp:revision>1</cp:revision>
  <dcterms:created xsi:type="dcterms:W3CDTF">2025-04-28T17:05:31Z</dcterms:created>
  <dcterms:modified xsi:type="dcterms:W3CDTF">2025-04-28T19:31:45Z</dcterms:modified>
</cp:coreProperties>
</file>

<file path=docProps/thumbnail.jpeg>
</file>